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7" r:id="rId2"/>
    <p:sldId id="259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290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8" autoAdjust="0"/>
    <p:restoredTop sz="94624" autoAdjust="0"/>
  </p:normalViewPr>
  <p:slideViewPr>
    <p:cSldViewPr snapToGrid="0">
      <p:cViewPr>
        <p:scale>
          <a:sx n="60" d="100"/>
          <a:sy n="60" d="100"/>
        </p:scale>
        <p:origin x="-1062" y="-2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55031-9676-4EE4-93F9-50FC21C807AA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3907C-7F99-4EA4-A98F-D41D613B0D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3703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A4600-6D29-44E5-BDAC-E0B5EF24C347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78FC4-073E-4FBD-837E-EFA5336B2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96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EB28-7C3A-482E-9F01-F5B3C9C3512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922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417C-CA97-4532-9D04-41AF4EE017FA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511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B9166-FED1-4F98-BF9A-6BAE620783C7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646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B94A-2270-4514-AFC7-58285840288B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06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5FFD-77DD-4A26-8FB4-BEF7FEAE09A4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487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0ED-5A6F-4EEF-8F9D-1EE013715878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961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459-54E3-436A-9594-D0DBFCDD67C8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764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A796-0741-41D1-B56A-6D1921F76EB2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829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09AE-9055-4E20-A327-B63B67366A64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938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26C2-068F-4130-A6AD-066D8F3A2A62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852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989A-33FB-4B27-85CB-0C99726C874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911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3A60F-C607-44A5-AB0C-D72C4C171CC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973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142" y="2467428"/>
            <a:ext cx="11812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CONCEPT OF HEALTH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200" y="5715000"/>
            <a:ext cx="11393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PUBLIC HEALTH DENTISTRY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-14515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04958"/>
            <a:ext cx="82296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 Social </a:t>
            </a:r>
            <a:r>
              <a:rPr kumimoji="0" lang="en-US" alt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engineering</a:t>
            </a: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phase (1960-1980</a:t>
            </a: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en-IN" altLang="en-US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500358"/>
            <a:ext cx="8305800" cy="44958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Many acute illness were brought under control.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New health problems in chronic diseases.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New concept of ‘Risk Factor’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4. Health for all Phase (1981-2000 AD)</a:t>
            </a:r>
            <a:endParaRPr kumimoji="0" lang="en-IN" altLang="en-US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570038"/>
            <a:ext cx="8915400" cy="4572000"/>
          </a:xfrm>
          <a:prstGeom prst="rect">
            <a:avLst/>
          </a:prstGeom>
        </p:spPr>
        <p:txBody>
          <a:bodyPr/>
          <a:lstStyle/>
          <a:p>
            <a:pPr marL="168275" marR="0" lvl="0" indent="-168275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Determinants of good health, nutrition, </a:t>
            </a:r>
          </a:p>
          <a:p>
            <a:pPr marL="168275" marR="0" lvl="0" indent="-168275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68275" marR="0" lvl="0" indent="-168275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Education sanitation &amp; comprehensive health care..</a:t>
            </a:r>
          </a:p>
          <a:p>
            <a:pPr marL="168275" marR="0" lvl="0" indent="-168275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68275" marR="0" lvl="0" indent="-168275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WHO pledged target to provide;</a:t>
            </a:r>
          </a:p>
          <a:p>
            <a:pPr marL="168275" marR="0" lvl="0" indent="-168275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68275" marR="0" lvl="0" indent="-168275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‘Health for all by the year 2000’ </a:t>
            </a:r>
          </a:p>
          <a:p>
            <a:pPr marL="168275" marR="0" lvl="0" indent="-168275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68275" marR="0" lvl="0" indent="-168275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N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all people to lead a socially &amp; economically productive life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28650" y="365125"/>
            <a:ext cx="10407212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WHO - Definition Of Health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28650" y="1825625"/>
            <a:ext cx="10407212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“ Health is a state of complete physical, mental and social wellbeing and not merely an absence of disease or infirmity” (WHO 1948)</a:t>
            </a: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To lead a “Socially and Economically Productive Life”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66800" y="228600"/>
            <a:ext cx="9677888" cy="71596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DIMENSIONS OF HEALTH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1066800"/>
            <a:ext cx="10936014" cy="54864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Physical Dimension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It conceptualizes health biologically as a state in which every cell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Every organ is functioning at optimum capacity 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It is in perfect harmony with the rest of the body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Mental Dimension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Mental health has been defined as;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state of balance between the individual &amp; surrounding world, 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state of harmony between oneself and others, 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co-existence between the realities of the self and 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that of other people and that of the environment.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599" y="609600"/>
            <a:ext cx="10773103" cy="5516563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Social Dimension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It has been defined as quantity &amp;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Quality of the individual’s interpersonal ties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Extent of involvement with the community.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Spiritual Dimension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It refers to that part of individual which reaches out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and strives for meaning and purpose in life.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Emotional and Vocational Dimensions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295399" y="914400"/>
            <a:ext cx="9976945" cy="5592763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Other Dimensions:-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Philosophical dimension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Cultural dimension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Socio-economic dimension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Environmental dimension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Educational dimension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Nutritional dimension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Curative dimension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Preventive dimension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304800"/>
            <a:ext cx="8763000" cy="60198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alt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POSITIVE HEALTH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biologically ,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as a state in which every cell and,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every organ is functioning at optimum capacity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Psychologically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as a state in which the individual feels,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sense of well being &amp; of mastery over his environment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Socially,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as a state in which the individuals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Capacities for participation in social system are optimal.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838199" y="2133600"/>
            <a:ext cx="11143593" cy="2328041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CONCEPT OF WELL-BEING</a:t>
            </a:r>
            <a:r>
              <a:rPr kumimoji="0" lang="en-US" alt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Wellbeing of an individual or group of individuals have  objective and subjective  components.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799" y="990599"/>
            <a:ext cx="9798269" cy="4196255"/>
          </a:xfrm>
          <a:prstGeom prst="rect">
            <a:avLst/>
          </a:prstGeom>
        </p:spPr>
        <p:txBody>
          <a:bodyPr/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PHYSICAL QUALITY OF LIFE INDEX: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Infant mortality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Life expectancy at one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Literacy.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90600" y="457200"/>
            <a:ext cx="9997966" cy="5092262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HUMAN DEVELOPMENT INDEX:</a:t>
            </a: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 smtClean="0">
              <a:ln>
                <a:noFill/>
              </a:ln>
              <a:solidFill>
                <a:srgbClr val="E6644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Longevity (life expectancy at birth)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Knowledge (adult literacy)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Income (GDP per capita)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-238175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5656" y="89400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0" y="661740"/>
          <a:ext cx="12192000" cy="6565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526"/>
                <a:gridCol w="5133471"/>
                <a:gridCol w="1727203"/>
                <a:gridCol w="1320799"/>
                <a:gridCol w="1443791"/>
                <a:gridCol w="1604210"/>
              </a:tblGrid>
              <a:tr h="3098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Sr.no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Learning objectives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Domain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Level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Criteria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condition</a:t>
                      </a:r>
                      <a:endParaRPr lang="en-US" sz="1600" dirty="0"/>
                    </a:p>
                  </a:txBody>
                  <a:tcPr marT="45722" marB="45722"/>
                </a:tc>
              </a:tr>
              <a:tr h="54217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Describe concepts of health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Cognitive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Must</a:t>
                      </a:r>
                      <a:r>
                        <a:rPr lang="en-US" sz="1600" baseline="0" dirty="0" smtClean="0"/>
                        <a:t> know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</a:tr>
              <a:tr h="54217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Describe changing concepts of health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Cognitive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Must know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ALL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</a:tr>
              <a:tr h="54217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Define health &amp; public health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Cognitive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Must know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ALL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</a:tr>
              <a:tr h="54217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Discuss dimensions of health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Cognitive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Must know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ALL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</a:tr>
              <a:tr h="7745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Describe positive health &amp; concept of well being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Cognitive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Nice to know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03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</a:tr>
              <a:tr h="54217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Discuss objective components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Cognitive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Nice to know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02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</a:tr>
              <a:tr h="7745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Discuss physical quality of life &amp; human development indices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Cognitive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Nice</a:t>
                      </a:r>
                      <a:r>
                        <a:rPr lang="en-US" sz="1600" baseline="0" dirty="0" smtClean="0"/>
                        <a:t> to know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02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</a:tr>
              <a:tr h="54217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Enumerate determinants of health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Cognitive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Nice to know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04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</a:tr>
              <a:tr h="54217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Know classification of indicators of health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Cognitive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Must know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</a:tr>
              <a:tr h="54217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Describe health service philosophies</a:t>
                      </a:r>
                    </a:p>
                    <a:p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Cognitive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Desire to</a:t>
                      </a:r>
                      <a:r>
                        <a:rPr lang="en-US" sz="1600" baseline="0" dirty="0" smtClean="0"/>
                        <a:t> know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2" marB="4572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947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1999" y="228600"/>
            <a:ext cx="10888717" cy="62484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  <a:p>
            <a:pPr marL="228600" marR="0" lvl="0" indent="-22860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DETERMINANTS OF HEALTH</a:t>
            </a:r>
          </a:p>
          <a:p>
            <a:pPr marL="228600" marR="0" lvl="0" indent="-22860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Health is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multifactorial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some important determinants</a:t>
            </a:r>
            <a:r>
              <a:rPr kumimoji="0" lang="en-US" alt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are:-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Biological &amp;Heredity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Environment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Life- style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Socio- economic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Health and family welfare services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Other factors 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399" y="228600"/>
            <a:ext cx="11070021" cy="63246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r>
              <a:rPr kumimoji="0" lang="en-US" alt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Environment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Environment is classified as internal and  external 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Internal environment of man pertains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to “each and  every component part , every tissue , organ and organ system and their harmonious functioning within the system”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External or macro-environment consists;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Things to which man is exposed after conception 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That which is external to the individual human host.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-1"/>
            <a:ext cx="11745310" cy="6117021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Life Style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It denotes the way people live,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reflecting a whole range of social values &amp; attitudes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current day health problems - developed countries;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They are associated with lifestyle changes,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eg:- coronary heart disease, obesity etc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838200" y="609600"/>
            <a:ext cx="10780986" cy="5160579"/>
          </a:xfrm>
          <a:prstGeom prst="rect">
            <a:avLst/>
          </a:prstGeom>
        </p:spPr>
        <p:txBody>
          <a:bodyPr rtlCol="0"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Socio-economic Conditions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Health status is determined primarily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By their level of socio economic development.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Education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Economic status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Occupation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Political system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90599" y="609599"/>
            <a:ext cx="10392103" cy="5696607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Indicators of health may be classified as follows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Mortality indicators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Morbidity indicators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Disability rates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Nutritional status indicators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Health care delivery indicators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Utilization rates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Indicators of social and mental health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Environmental indicators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Socio-economic indicators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Health policy indicators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Indicators of quality of life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599" y="304800"/>
            <a:ext cx="10788869" cy="64008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Health System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It constitute the management sector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eg:- planning, evaluation and health education.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Levels of Health Care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Primary health care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Secondary health care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Tertiary health care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199" y="152400"/>
            <a:ext cx="10689021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  <a:endParaRPr kumimoji="0" lang="en-US" alt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199" y="1447800"/>
            <a:ext cx="10689021" cy="49530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time progresses old concepts make for the new.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medical advances conquer infectious diseases behavioral diseases emerge.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Health is a relative concept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28650" y="365125"/>
            <a:ext cx="10596398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EXPECTED QUESTIONS</a:t>
            </a:r>
            <a:endParaRPr kumimoji="0" lang="en-GB" altLang="en-U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8650" y="1825625"/>
            <a:ext cx="10596398" cy="435133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Define health &amp; public health  and Describe concepts of health (LAQ)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Changing concepts in public health (LAQ)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Discuss dimensions of health (SAQ)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28650" y="365126"/>
            <a:ext cx="11132426" cy="131690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Bibliography</a:t>
            </a:r>
            <a:endParaRPr kumimoji="0" lang="en-US" alt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8650" y="1825625"/>
            <a:ext cx="11132426" cy="4322927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Textbook of Essentials of Preventive &amp; Community Dentistry, by Soben Peter, 3</a:t>
            </a:r>
            <a:r>
              <a:rPr kumimoji="0" lang="en-US" altLang="en-US" sz="28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Edition. Arya Publishers.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Community Dentistry, by Vimal Sikri,Poonam Sikri,  1</a:t>
            </a:r>
            <a:r>
              <a:rPr kumimoji="0" lang="en-US" altLang="en-US" sz="28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Edition,CBS Publishers.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Textbook of Preventive and Community Dentistry,1</a:t>
            </a:r>
            <a:r>
              <a:rPr kumimoji="0" lang="en-US" altLang="en-US" sz="28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Edition, by S.S. Hiremath,Elsevier Publications.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PARK’S Textbook of Prfeventive and Social Medicine ,by K. Park,17</a:t>
            </a:r>
            <a:r>
              <a:rPr kumimoji="0" lang="en-US" altLang="en-US" sz="28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Edition,Banarasidas Bhanot Publishers.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528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US" altLang="en-US" sz="54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28649" y="365125"/>
            <a:ext cx="8925253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Contents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8649" y="1825625"/>
            <a:ext cx="8925253" cy="435133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Concepts of health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Changing concepts of health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Definition health &amp; public health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Dimensions of health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Positive health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Concept of well being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Objective components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Physical quality of life &amp; human development indices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Determinants of health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Classification of indicators of health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Health service philosophies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66800" y="381000"/>
            <a:ext cx="7620000" cy="7921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CONCEPTS OF HEALTH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143000"/>
            <a:ext cx="9906000" cy="54102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Biomedical concept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Health is the absence of disease.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Minimized the role of environmental.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Ecological concept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Health implies the relative absence of pain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Adapt to the environment to ensure optimal function.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199" y="228600"/>
            <a:ext cx="10689021" cy="61722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Psychosocial concept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This is influenced by social, cultural, psychological,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Economic &amp; political factors of the people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concerned.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Holistic concept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It implies that all  society have an effect on health ,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 particular, agriculture, animal husbandry, industry,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28650" y="365125"/>
            <a:ext cx="10785584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CHANGING CONCEPTS IN PUBLIC HEALTH</a:t>
            </a:r>
            <a:endParaRPr kumimoji="0" lang="en-IN" altLang="en-US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199" y="1905000"/>
            <a:ext cx="11254523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Disease Control Phase (1880-1920)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- Sanitary legislation, Water supply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-These are not aimed at control of any  disease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85800" y="533400"/>
            <a:ext cx="10097814" cy="57150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Health Promotional Phase ( 1920-1960)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Concept of health promotion started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Neglected the citizen as individual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State had direct responsibility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Personal health services started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Provision for basic health services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Community Development programs</a:t>
            </a:r>
            <a:endParaRPr kumimoji="0" lang="en-US" alt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62000" y="1600200"/>
            <a:ext cx="10920248" cy="41910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Winslow (1920) defined public health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“The science and art of preventing disease, prolonging health &amp; efficiency through organized community efforts”</a:t>
            </a:r>
            <a:endParaRPr kumimoji="0" lang="en-IN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1015</Words>
  <Application>Microsoft Office PowerPoint</Application>
  <PresentationFormat>Custom</PresentationFormat>
  <Paragraphs>298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Specific learning Objectives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Dr Ram Tiwari</cp:lastModifiedBy>
  <cp:revision>18</cp:revision>
  <dcterms:created xsi:type="dcterms:W3CDTF">2022-05-23T05:15:21Z</dcterms:created>
  <dcterms:modified xsi:type="dcterms:W3CDTF">2022-08-31T06:28:26Z</dcterms:modified>
</cp:coreProperties>
</file>